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9" r:id="rId1"/>
  </p:sldMasterIdLst>
  <p:sldIdLst>
    <p:sldId id="256" r:id="rId2"/>
    <p:sldId id="277" r:id="rId3"/>
    <p:sldId id="258" r:id="rId4"/>
    <p:sldId id="259" r:id="rId5"/>
    <p:sldId id="274" r:id="rId6"/>
    <p:sldId id="275" r:id="rId7"/>
    <p:sldId id="276" r:id="rId8"/>
    <p:sldId id="269" r:id="rId9"/>
    <p:sldId id="266" r:id="rId10"/>
    <p:sldId id="268" r:id="rId11"/>
    <p:sldId id="261" r:id="rId12"/>
    <p:sldId id="260" r:id="rId13"/>
    <p:sldId id="264" r:id="rId14"/>
    <p:sldId id="270" r:id="rId15"/>
    <p:sldId id="271" r:id="rId16"/>
    <p:sldId id="279" r:id="rId17"/>
    <p:sldId id="28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4" autoAdjust="0"/>
    <p:restoredTop sz="95434" autoAdjust="0"/>
  </p:normalViewPr>
  <p:slideViewPr>
    <p:cSldViewPr snapToGrid="0">
      <p:cViewPr varScale="1">
        <p:scale>
          <a:sx n="72" d="100"/>
          <a:sy n="72" d="100"/>
        </p:scale>
        <p:origin x="624" y="66"/>
      </p:cViewPr>
      <p:guideLst/>
    </p:cSldViewPr>
  </p:slideViewPr>
  <p:outlineViewPr>
    <p:cViewPr>
      <p:scale>
        <a:sx n="33" d="100"/>
        <a:sy n="33" d="100"/>
      </p:scale>
      <p:origin x="0" y="-211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337C21F-0B53-4952-A36E-54784857EC37}" type="datetimeFigureOut">
              <a:rPr lang="zh-TW" altLang="en-US" smtClean="0"/>
              <a:t>2024/10/25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C2B6793-3297-4D1F-B7CF-1A267DDA9AE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73694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C21F-0B53-4952-A36E-54784857EC37}" type="datetimeFigureOut">
              <a:rPr lang="zh-TW" altLang="en-US" smtClean="0"/>
              <a:t>2024/10/25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6793-3297-4D1F-B7CF-1A267DDA9A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1846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337C21F-0B53-4952-A36E-54784857EC37}" type="datetimeFigureOut">
              <a:rPr lang="zh-TW" altLang="en-US" smtClean="0"/>
              <a:t>2024/10/25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C2B6793-3297-4D1F-B7CF-1A267DDA9AEE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3129712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C21F-0B53-4952-A36E-54784857EC37}" type="datetimeFigureOut">
              <a:rPr lang="zh-TW" altLang="en-US" smtClean="0"/>
              <a:t>2024/10/25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6793-3297-4D1F-B7CF-1A267DDA9A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166898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C21F-0B53-4952-A36E-54784857EC37}" type="datetimeFigureOut">
              <a:rPr lang="zh-TW" altLang="en-US" smtClean="0"/>
              <a:t>2024/10/25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6793-3297-4D1F-B7CF-1A267DDA9A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129169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C21F-0B53-4952-A36E-54784857EC37}" type="datetimeFigureOut">
              <a:rPr lang="zh-TW" altLang="en-US" smtClean="0"/>
              <a:t>2024/10/25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6793-3297-4D1F-B7CF-1A267DDA9A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3900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C21F-0B53-4952-A36E-54784857EC37}" type="datetimeFigureOut">
              <a:rPr lang="zh-TW" altLang="en-US" smtClean="0"/>
              <a:t>2024/10/25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6793-3297-4D1F-B7CF-1A267DDA9A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0250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7337C21F-0B53-4952-A36E-54784857EC37}" type="datetimeFigureOut">
              <a:rPr lang="zh-TW" altLang="en-US" smtClean="0"/>
              <a:t>2024/10/25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9C2B6793-3297-4D1F-B7CF-1A267DDA9AE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0597947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7337C21F-0B53-4952-A36E-54784857EC37}" type="datetimeFigureOut">
              <a:rPr lang="zh-TW" altLang="en-US" smtClean="0"/>
              <a:t>2024/10/25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9C2B6793-3297-4D1F-B7CF-1A267DDA9A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0616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C21F-0B53-4952-A36E-54784857EC37}" type="datetimeFigureOut">
              <a:rPr lang="zh-TW" altLang="en-US" smtClean="0"/>
              <a:t>2024/10/25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6793-3297-4D1F-B7CF-1A267DDA9A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3708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C21F-0B53-4952-A36E-54784857EC37}" type="datetimeFigureOut">
              <a:rPr lang="zh-TW" altLang="en-US" smtClean="0"/>
              <a:t>2024/10/25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6793-3297-4D1F-B7CF-1A267DDA9A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64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337C21F-0B53-4952-A36E-54784857EC37}" type="datetimeFigureOut">
              <a:rPr lang="zh-TW" altLang="en-US" smtClean="0"/>
              <a:t>2024/10/25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C2B6793-3297-4D1F-B7CF-1A267DDA9AE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61457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microsoft.com/zh-tw/help/13853/windows-lifecycle-fact-shee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klcg.elearn.hrd.gov.tw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5000" dirty="0">
                <a:latin typeface="+mn-ea"/>
                <a:ea typeface="+mn-ea"/>
              </a:rPr>
              <a:t>資安實地稽核前需對</a:t>
            </a:r>
            <a:br>
              <a:rPr lang="en-US" altLang="zh-TW" sz="5000" dirty="0">
                <a:latin typeface="+mn-ea"/>
                <a:ea typeface="+mn-ea"/>
              </a:rPr>
            </a:br>
            <a:r>
              <a:rPr lang="zh-TW" altLang="en-US" sz="5000" dirty="0">
                <a:latin typeface="+mn-ea"/>
                <a:ea typeface="+mn-ea"/>
              </a:rPr>
              <a:t>所有個人電腦進行設定</a:t>
            </a:r>
          </a:p>
        </p:txBody>
      </p:sp>
    </p:spTree>
    <p:extLst>
      <p:ext uri="{BB962C8B-B14F-4D97-AF65-F5344CB8AC3E}">
        <p14:creationId xmlns:p14="http://schemas.microsoft.com/office/powerpoint/2010/main" val="2879358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841F9CB-4453-430A-8CD4-9A4DEF8DE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個人電腦查核表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27D92E0-B0FC-4F8C-80E1-9F5402BB3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351723"/>
            <a:ext cx="10178322" cy="5123892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zh-TW" altLang="en-US" sz="3200" dirty="0"/>
              <a:t>開啟</a:t>
            </a:r>
            <a:r>
              <a:rPr lang="en-US" altLang="zh-TW" sz="3200" dirty="0"/>
              <a:t>WINDOWS</a:t>
            </a:r>
            <a:r>
              <a:rPr lang="zh-TW" altLang="en-US" sz="3200" dirty="0"/>
              <a:t>自動更新並更新至最新版本	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sz="3200" dirty="0"/>
              <a:t>安裝防毒軟體並更新病毒碼</a:t>
            </a:r>
            <a:endParaRPr lang="en-US" altLang="zh-TW" sz="3200" dirty="0"/>
          </a:p>
          <a:p>
            <a:pPr marL="457200" indent="-457200">
              <a:buFont typeface="+mj-lt"/>
              <a:buAutoNum type="arabicPeriod"/>
            </a:pPr>
            <a:r>
              <a:rPr lang="zh-TW" altLang="en-US" sz="3200" dirty="0"/>
              <a:t>啟動電子郵件安全設定</a:t>
            </a:r>
            <a:r>
              <a:rPr lang="en-US" altLang="zh-TW" sz="3200" dirty="0">
                <a:solidFill>
                  <a:srgbClr val="FF0000"/>
                </a:solidFill>
              </a:rPr>
              <a:t>(</a:t>
            </a:r>
            <a:r>
              <a:rPr lang="zh-TW" altLang="en-US" sz="3200" dirty="0">
                <a:solidFill>
                  <a:srgbClr val="FF0000"/>
                </a:solidFill>
              </a:rPr>
              <a:t>關閉郵件預覽功能，使用文字模式瀏覽</a:t>
            </a:r>
            <a:r>
              <a:rPr lang="en-US" altLang="zh-TW" sz="3200" dirty="0">
                <a:solidFill>
                  <a:srgbClr val="FF0000"/>
                </a:solidFill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sz="3200" dirty="0"/>
              <a:t>無安裝未授權軟體</a:t>
            </a:r>
            <a:r>
              <a:rPr lang="en-US" altLang="zh-TW" sz="3200" dirty="0">
                <a:solidFill>
                  <a:srgbClr val="FF0000"/>
                </a:solidFill>
              </a:rPr>
              <a:t>(</a:t>
            </a:r>
            <a:r>
              <a:rPr lang="zh-TW" altLang="en-US" sz="3200" dirty="0">
                <a:solidFill>
                  <a:srgbClr val="FF0000"/>
                </a:solidFill>
              </a:rPr>
              <a:t>嚴禁下載或使用非法軟體與檔案</a:t>
            </a:r>
            <a:r>
              <a:rPr lang="en-US" altLang="zh-TW" sz="3200" dirty="0">
                <a:solidFill>
                  <a:srgbClr val="FF0000"/>
                </a:solidFill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sz="3200" dirty="0"/>
              <a:t>機敏性資料已加密</a:t>
            </a:r>
            <a:endParaRPr lang="en-US" altLang="zh-TW" sz="3200" dirty="0"/>
          </a:p>
          <a:p>
            <a:pPr marL="457200" indent="-457200">
              <a:buFont typeface="+mj-lt"/>
              <a:buAutoNum type="arabicPeriod"/>
            </a:pPr>
            <a:r>
              <a:rPr lang="zh-TW" altLang="en-US" sz="3200" dirty="0"/>
              <a:t>已設定螢幕保護機制</a:t>
            </a:r>
            <a:endParaRPr lang="en-US" altLang="zh-TW" sz="3200" dirty="0"/>
          </a:p>
          <a:p>
            <a:pPr marL="457200" indent="-457200">
              <a:buFont typeface="+mj-lt"/>
              <a:buAutoNum type="arabicPeriod"/>
            </a:pPr>
            <a:r>
              <a:rPr lang="zh-TW" altLang="en-US" sz="3200" dirty="0"/>
              <a:t>密碼設定符合要求</a:t>
            </a:r>
            <a:r>
              <a:rPr lang="en-US" altLang="zh-TW" sz="3200" dirty="0"/>
              <a:t>(</a:t>
            </a:r>
            <a:r>
              <a:rPr lang="zh-TW" altLang="en-US" sz="3200" dirty="0"/>
              <a:t>含通行碼規範</a:t>
            </a:r>
            <a:r>
              <a:rPr lang="en-US" altLang="zh-TW" sz="3200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sz="3200" dirty="0"/>
              <a:t>教育訓練紀錄</a:t>
            </a:r>
            <a:endParaRPr lang="en-US" altLang="zh-TW" sz="3200" dirty="0"/>
          </a:p>
          <a:p>
            <a:pPr marL="457200" indent="-457200">
              <a:buFont typeface="+mj-lt"/>
              <a:buAutoNum type="arabicPeriod"/>
            </a:pPr>
            <a:r>
              <a:rPr lang="zh-TW" altLang="en-US" sz="3200" dirty="0"/>
              <a:t>其他注意事項</a:t>
            </a:r>
          </a:p>
          <a:p>
            <a:pPr marL="457200" indent="-457200">
              <a:buFont typeface="+mj-lt"/>
              <a:buAutoNum type="arabicPeriod"/>
            </a:pP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979149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+mn-ea"/>
                <a:ea typeface="+mn-ea"/>
              </a:rPr>
              <a:t>1.Windows update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251678" y="1325881"/>
            <a:ext cx="6434583" cy="4553712"/>
          </a:xfrm>
        </p:spPr>
        <p:txBody>
          <a:bodyPr/>
          <a:lstStyle/>
          <a:p>
            <a:pPr marL="0" indent="0">
              <a:buNone/>
            </a:pPr>
            <a:r>
              <a:rPr lang="en-US" altLang="zh-TW" dirty="0">
                <a:solidFill>
                  <a:srgbClr val="FF0000"/>
                </a:solidFill>
                <a:latin typeface="+mn-ea"/>
                <a:ea typeface="+mn-ea"/>
              </a:rPr>
              <a:t>【Win10】</a:t>
            </a:r>
            <a:r>
              <a:rPr lang="zh-TW" altLang="en-US" dirty="0">
                <a:solidFill>
                  <a:srgbClr val="FF0000"/>
                </a:solidFill>
                <a:latin typeface="+mn-ea"/>
                <a:ea typeface="+mn-ea"/>
              </a:rPr>
              <a:t>：</a:t>
            </a:r>
            <a:endParaRPr lang="en-US" altLang="zh-TW" dirty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zh-TW" altLang="en-US" dirty="0">
                <a:latin typeface="+mn-ea"/>
                <a:ea typeface="+mn-ea"/>
              </a:rPr>
              <a:t>找到「</a:t>
            </a:r>
            <a:r>
              <a:rPr lang="en-US" altLang="zh-TW" dirty="0">
                <a:latin typeface="+mn-ea"/>
                <a:ea typeface="+mn-ea"/>
              </a:rPr>
              <a:t>windows</a:t>
            </a:r>
            <a:r>
              <a:rPr lang="zh-TW" altLang="en-US" dirty="0">
                <a:latin typeface="+mn-ea"/>
                <a:ea typeface="+mn-ea"/>
              </a:rPr>
              <a:t>設定」</a:t>
            </a:r>
            <a:r>
              <a:rPr lang="en-US" altLang="zh-TW" dirty="0">
                <a:latin typeface="+mn-ea"/>
                <a:ea typeface="+mn-ea"/>
              </a:rPr>
              <a:t>(</a:t>
            </a:r>
            <a:r>
              <a:rPr lang="zh-TW" altLang="en-US" dirty="0">
                <a:latin typeface="+mn-ea"/>
                <a:ea typeface="+mn-ea"/>
              </a:rPr>
              <a:t>可參照右圖方法</a:t>
            </a:r>
            <a:r>
              <a:rPr lang="en-US" altLang="zh-TW" dirty="0">
                <a:latin typeface="+mn-ea"/>
                <a:ea typeface="+mn-ea"/>
              </a:rPr>
              <a:t>)</a:t>
            </a:r>
          </a:p>
          <a:p>
            <a:r>
              <a:rPr lang="en-US" altLang="zh-TW" dirty="0">
                <a:latin typeface="+mn-ea"/>
                <a:ea typeface="+mn-ea"/>
              </a:rPr>
              <a:t>windows</a:t>
            </a:r>
            <a:r>
              <a:rPr lang="zh-TW" altLang="en-US" dirty="0">
                <a:latin typeface="+mn-ea"/>
                <a:ea typeface="+mn-ea"/>
              </a:rPr>
              <a:t>設定→更新與安全性→</a:t>
            </a:r>
            <a:r>
              <a:rPr lang="en-US" altLang="zh-TW" dirty="0">
                <a:latin typeface="+mn-ea"/>
                <a:ea typeface="+mn-ea"/>
              </a:rPr>
              <a:t>Windows Update</a:t>
            </a:r>
            <a:r>
              <a:rPr lang="zh-TW" altLang="en-US" dirty="0">
                <a:latin typeface="+mn-ea"/>
                <a:ea typeface="+mn-ea"/>
              </a:rPr>
              <a:t>→檢查更新</a:t>
            </a:r>
          </a:p>
        </p:txBody>
      </p:sp>
      <p:pic>
        <p:nvPicPr>
          <p:cNvPr id="6" name="內容版面配置區 3"/>
          <p:cNvPicPr>
            <a:picLocks noChangeAspect="1"/>
          </p:cNvPicPr>
          <p:nvPr/>
        </p:nvPicPr>
        <p:blipFill rotWithShape="1">
          <a:blip r:embed="rId2"/>
          <a:srcRect t="78915" r="93118"/>
          <a:stretch/>
        </p:blipFill>
        <p:spPr>
          <a:xfrm>
            <a:off x="8584302" y="455153"/>
            <a:ext cx="1683021" cy="161119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8584302" y="1719580"/>
            <a:ext cx="471441" cy="3657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8584302" y="934766"/>
            <a:ext cx="471441" cy="3657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內容版面配置區 2"/>
          <p:cNvSpPr txBox="1">
            <a:spLocks/>
          </p:cNvSpPr>
          <p:nvPr/>
        </p:nvSpPr>
        <p:spPr>
          <a:xfrm>
            <a:off x="1251678" y="4206555"/>
            <a:ext cx="6010513" cy="155385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b="1" dirty="0">
                <a:solidFill>
                  <a:srgbClr val="FF0000"/>
                </a:solidFill>
              </a:rPr>
              <a:t>作業系統目前</a:t>
            </a:r>
            <a:r>
              <a:rPr lang="en-US" altLang="zh-TW" b="1" dirty="0">
                <a:solidFill>
                  <a:srgbClr val="FF0000"/>
                </a:solidFill>
              </a:rPr>
              <a:t>win7</a:t>
            </a:r>
            <a:r>
              <a:rPr lang="zh-TW" altLang="en-US" b="1" dirty="0">
                <a:solidFill>
                  <a:srgbClr val="FF0000"/>
                </a:solidFill>
              </a:rPr>
              <a:t>已經不支援！請安裝</a:t>
            </a:r>
            <a:r>
              <a:rPr lang="en-US" altLang="zh-TW" b="1" dirty="0">
                <a:solidFill>
                  <a:srgbClr val="FF0000"/>
                </a:solidFill>
              </a:rPr>
              <a:t>win10</a:t>
            </a:r>
            <a:r>
              <a:rPr lang="zh-TW" altLang="en-US" b="1" dirty="0">
                <a:solidFill>
                  <a:srgbClr val="FF0000"/>
                </a:solidFill>
              </a:rPr>
              <a:t>版本！否則市府資安稽核直接就是缺失起跳！</a:t>
            </a:r>
            <a:endParaRPr lang="en-US" altLang="zh-TW" b="1" dirty="0">
              <a:solidFill>
                <a:srgbClr val="FF0000"/>
              </a:solidFill>
            </a:endParaRPr>
          </a:p>
          <a:p>
            <a:r>
              <a:rPr lang="zh-TW" altLang="en-US" b="1" dirty="0">
                <a:solidFill>
                  <a:srgbClr val="FF0000"/>
                </a:solidFill>
              </a:rPr>
              <a:t>也請注意</a:t>
            </a:r>
            <a:r>
              <a:rPr lang="en-US" altLang="zh-TW" b="1" dirty="0">
                <a:solidFill>
                  <a:srgbClr val="FF0000"/>
                </a:solidFill>
              </a:rPr>
              <a:t>win10</a:t>
            </a:r>
            <a:r>
              <a:rPr lang="zh-TW" altLang="en-US" b="1" dirty="0">
                <a:solidFill>
                  <a:srgbClr val="FF0000"/>
                </a:solidFill>
              </a:rPr>
              <a:t>的版本</a:t>
            </a:r>
            <a:r>
              <a:rPr lang="en-US" altLang="zh-TW" b="1" dirty="0">
                <a:solidFill>
                  <a:srgbClr val="FF0000"/>
                </a:solidFill>
              </a:rPr>
              <a:t>~~~</a:t>
            </a:r>
          </a:p>
          <a:p>
            <a:r>
              <a:rPr lang="en-US" altLang="zh-TW" dirty="0">
                <a:solidFill>
                  <a:schemeClr val="tx1"/>
                </a:solidFill>
                <a:hlinkClick r:id="rId3"/>
              </a:rPr>
              <a:t>https://support.microsoft.com/zh-tw/help/13853/windows-lifecycle-fact-sheet</a:t>
            </a:r>
            <a:endParaRPr lang="zh-TW" altLang="en-US" dirty="0">
              <a:solidFill>
                <a:schemeClr val="tx1"/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702557EB-DA67-418B-BFF1-741AFD5981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763" y="2252432"/>
            <a:ext cx="3892480" cy="4150415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847D5C3-8421-4A80-9A95-3A771F7A12F9}"/>
              </a:ext>
            </a:extLst>
          </p:cNvPr>
          <p:cNvSpPr/>
          <p:nvPr/>
        </p:nvSpPr>
        <p:spPr>
          <a:xfrm>
            <a:off x="9769003" y="2461811"/>
            <a:ext cx="1946240" cy="14475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8923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+mn-ea"/>
                <a:ea typeface="+mn-ea"/>
              </a:rPr>
              <a:t>2.Windows Defender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1678" y="1223011"/>
            <a:ext cx="10178322" cy="4656582"/>
          </a:xfrm>
        </p:spPr>
        <p:txBody>
          <a:bodyPr/>
          <a:lstStyle/>
          <a:p>
            <a:pPr marL="0" indent="0">
              <a:buNone/>
            </a:pPr>
            <a:r>
              <a:rPr lang="en-US" altLang="zh-TW" dirty="0">
                <a:solidFill>
                  <a:srgbClr val="FF0000"/>
                </a:solidFill>
                <a:latin typeface="+mn-ea"/>
                <a:ea typeface="+mn-ea"/>
              </a:rPr>
              <a:t>【Win10】</a:t>
            </a:r>
            <a:r>
              <a:rPr lang="zh-TW" altLang="en-US" dirty="0">
                <a:solidFill>
                  <a:srgbClr val="FF0000"/>
                </a:solidFill>
                <a:latin typeface="+mn-ea"/>
                <a:ea typeface="+mn-ea"/>
              </a:rPr>
              <a:t>：</a:t>
            </a:r>
            <a:endParaRPr lang="en-US" altLang="zh-TW" dirty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zh-TW" altLang="en-US" dirty="0">
                <a:latin typeface="+mn-ea"/>
                <a:ea typeface="+mn-ea"/>
              </a:rPr>
              <a:t>找到「</a:t>
            </a:r>
            <a:r>
              <a:rPr lang="en-US" altLang="zh-TW" dirty="0">
                <a:latin typeface="+mn-ea"/>
                <a:ea typeface="+mn-ea"/>
              </a:rPr>
              <a:t>windows</a:t>
            </a:r>
            <a:r>
              <a:rPr lang="zh-TW" altLang="en-US" dirty="0">
                <a:latin typeface="+mn-ea"/>
                <a:ea typeface="+mn-ea"/>
              </a:rPr>
              <a:t>設定」</a:t>
            </a:r>
            <a:r>
              <a:rPr lang="en-US" altLang="zh-TW" dirty="0">
                <a:latin typeface="+mn-ea"/>
                <a:ea typeface="+mn-ea"/>
              </a:rPr>
              <a:t>(</a:t>
            </a:r>
            <a:r>
              <a:rPr lang="zh-TW" altLang="en-US" dirty="0">
                <a:latin typeface="+mn-ea"/>
                <a:ea typeface="+mn-ea"/>
              </a:rPr>
              <a:t>可參照右圖方法</a:t>
            </a:r>
            <a:r>
              <a:rPr lang="en-US" altLang="zh-TW" dirty="0">
                <a:latin typeface="+mn-ea"/>
                <a:ea typeface="+mn-ea"/>
              </a:rPr>
              <a:t>)</a:t>
            </a:r>
          </a:p>
          <a:p>
            <a:r>
              <a:rPr lang="en-US" altLang="zh-TW" dirty="0">
                <a:latin typeface="+mn-ea"/>
                <a:ea typeface="+mn-ea"/>
              </a:rPr>
              <a:t>windows</a:t>
            </a:r>
            <a:r>
              <a:rPr lang="zh-TW" altLang="en-US" dirty="0">
                <a:latin typeface="+mn-ea"/>
                <a:ea typeface="+mn-ea"/>
              </a:rPr>
              <a:t>設定→更新與安全性→</a:t>
            </a:r>
            <a:r>
              <a:rPr lang="en-US" altLang="zh-TW" dirty="0">
                <a:latin typeface="+mn-ea"/>
                <a:ea typeface="+mn-ea"/>
              </a:rPr>
              <a:t>Windows</a:t>
            </a:r>
            <a:r>
              <a:rPr lang="zh-TW" altLang="en-US" dirty="0">
                <a:latin typeface="+mn-ea"/>
                <a:ea typeface="+mn-ea"/>
              </a:rPr>
              <a:t>安全性→病毒與威脅防護→病毒與威脅防護設定→管理設定→將「即時保護」、「雲端提供的保護」都開啟。</a:t>
            </a:r>
          </a:p>
        </p:txBody>
      </p:sp>
      <p:pic>
        <p:nvPicPr>
          <p:cNvPr id="5" name="內容版面配置區 3"/>
          <p:cNvPicPr>
            <a:picLocks noChangeAspect="1"/>
          </p:cNvPicPr>
          <p:nvPr/>
        </p:nvPicPr>
        <p:blipFill rotWithShape="1">
          <a:blip r:embed="rId2"/>
          <a:srcRect t="78915" r="93118"/>
          <a:stretch/>
        </p:blipFill>
        <p:spPr>
          <a:xfrm>
            <a:off x="9621683" y="417414"/>
            <a:ext cx="1683021" cy="1611194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2998" y="2793830"/>
            <a:ext cx="7418182" cy="399147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610251" y="1648827"/>
            <a:ext cx="471441" cy="3673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9594512" y="857248"/>
            <a:ext cx="471441" cy="3657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8249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48808" y="12264"/>
            <a:ext cx="10178322" cy="828494"/>
          </a:xfrm>
        </p:spPr>
        <p:txBody>
          <a:bodyPr/>
          <a:lstStyle/>
          <a:p>
            <a:r>
              <a:rPr lang="en-US" altLang="zh-TW" dirty="0">
                <a:latin typeface="+mn-ea"/>
                <a:ea typeface="+mn-ea"/>
              </a:rPr>
              <a:t>3.</a:t>
            </a:r>
            <a:r>
              <a:rPr lang="zh-TW" altLang="en-US" b="1" dirty="0">
                <a:latin typeface="+mn-ea"/>
                <a:ea typeface="+mn-ea"/>
              </a:rPr>
              <a:t>啟動電子郵件安全設定</a:t>
            </a:r>
          </a:p>
        </p:txBody>
      </p:sp>
      <p:sp>
        <p:nvSpPr>
          <p:cNvPr id="10" name="內容版面配置區 2"/>
          <p:cNvSpPr>
            <a:spLocks noGrp="1"/>
          </p:cNvSpPr>
          <p:nvPr>
            <p:ph idx="1"/>
          </p:nvPr>
        </p:nvSpPr>
        <p:spPr>
          <a:xfrm>
            <a:off x="790055" y="752810"/>
            <a:ext cx="11256421" cy="484630"/>
          </a:xfrm>
        </p:spPr>
        <p:txBody>
          <a:bodyPr>
            <a:normAutofit fontScale="77500" lnSpcReduction="20000"/>
          </a:bodyPr>
          <a:lstStyle/>
          <a:p>
            <a:r>
              <a:rPr lang="zh-TW" altLang="en-US" dirty="0">
                <a:latin typeface="+mn-ea"/>
                <a:ea typeface="+mn-ea"/>
              </a:rPr>
              <a:t>以</a:t>
            </a:r>
            <a:r>
              <a:rPr lang="zh-TW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+mn-ea"/>
                <a:ea typeface="+mn-ea"/>
              </a:rPr>
              <a:t>市府信箱</a:t>
            </a:r>
            <a:r>
              <a:rPr lang="zh-TW" altLang="en-US" dirty="0">
                <a:latin typeface="+mn-ea"/>
                <a:ea typeface="+mn-ea"/>
              </a:rPr>
              <a:t>為例：點選左下角「個人化設定」→右側「閱讀郵件設定」請勾選開啟社交工程防禦功能及過濾規格預設模式</a:t>
            </a: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75F51653-F418-4EAC-BEF1-5DC4A70D4636}"/>
              </a:ext>
            </a:extLst>
          </p:cNvPr>
          <p:cNvGrpSpPr/>
          <p:nvPr/>
        </p:nvGrpSpPr>
        <p:grpSpPr>
          <a:xfrm>
            <a:off x="505053" y="1237440"/>
            <a:ext cx="11541423" cy="5458397"/>
            <a:chOff x="633045" y="1164633"/>
            <a:chExt cx="11541423" cy="5458397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BF957972-57FD-4197-B7CC-61504500D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045" y="1165316"/>
              <a:ext cx="11541423" cy="5457714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0955214" y="1164633"/>
              <a:ext cx="307731" cy="38656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507743" y="4527257"/>
              <a:ext cx="9194817" cy="125561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6F4003A-C389-46E5-ABC2-10C1D07650C6}"/>
                </a:ext>
              </a:extLst>
            </p:cNvPr>
            <p:cNvSpPr/>
            <p:nvPr/>
          </p:nvSpPr>
          <p:spPr>
            <a:xfrm>
              <a:off x="633045" y="1649946"/>
              <a:ext cx="1696917" cy="39668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8937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A5549204-D1B1-4722-A761-C2EDAE533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91" y="1478057"/>
            <a:ext cx="7629525" cy="1619250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0BB83B85-94E6-4A42-9C6D-282EA960D1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71"/>
          <a:stretch/>
        </p:blipFill>
        <p:spPr>
          <a:xfrm>
            <a:off x="3210691" y="2287682"/>
            <a:ext cx="8416533" cy="4143375"/>
          </a:xfrm>
          <a:prstGeom prst="rect">
            <a:avLst/>
          </a:prstGeom>
        </p:spPr>
      </p:pic>
      <p:sp>
        <p:nvSpPr>
          <p:cNvPr id="10" name="內容版面配置區 2"/>
          <p:cNvSpPr>
            <a:spLocks noGrp="1"/>
          </p:cNvSpPr>
          <p:nvPr>
            <p:ph idx="1"/>
          </p:nvPr>
        </p:nvSpPr>
        <p:spPr>
          <a:xfrm>
            <a:off x="1148808" y="840758"/>
            <a:ext cx="10566942" cy="484630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+mn-ea"/>
                <a:ea typeface="+mn-ea"/>
              </a:rPr>
              <a:t>以</a:t>
            </a:r>
            <a:r>
              <a:rPr lang="en-US" altLang="zh-TW" sz="2100" b="1" dirty="0">
                <a:solidFill>
                  <a:srgbClr val="FF0000"/>
                </a:solidFill>
                <a:highlight>
                  <a:srgbClr val="FFFF00"/>
                </a:highlight>
                <a:latin typeface="+mn-ea"/>
              </a:rPr>
              <a:t>Outlook 2019</a:t>
            </a:r>
            <a:r>
              <a:rPr lang="zh-TW" altLang="en-US" dirty="0">
                <a:latin typeface="+mn-ea"/>
                <a:ea typeface="+mn-ea"/>
              </a:rPr>
              <a:t>為例：點選</a:t>
            </a:r>
            <a:r>
              <a:rPr lang="zh-TW" altLang="en-US" dirty="0">
                <a:latin typeface="+mn-ea"/>
              </a:rPr>
              <a:t>左</a:t>
            </a:r>
            <a:r>
              <a:rPr lang="zh-TW" altLang="en-US" dirty="0">
                <a:latin typeface="+mn-ea"/>
                <a:ea typeface="+mn-ea"/>
              </a:rPr>
              <a:t>上角「檔案」→「選項」</a:t>
            </a:r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CE67AC3C-03C5-4AA7-B84D-2C94D9188551}"/>
              </a:ext>
            </a:extLst>
          </p:cNvPr>
          <p:cNvSpPr txBox="1">
            <a:spLocks/>
          </p:cNvSpPr>
          <p:nvPr/>
        </p:nvSpPr>
        <p:spPr>
          <a:xfrm>
            <a:off x="1148808" y="12264"/>
            <a:ext cx="10178322" cy="8284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>
                <a:latin typeface="+mn-ea"/>
                <a:ea typeface="+mn-ea"/>
              </a:rPr>
              <a:t>3.</a:t>
            </a:r>
            <a:r>
              <a:rPr lang="zh-TW" altLang="en-US" b="1" dirty="0">
                <a:latin typeface="+mn-ea"/>
                <a:ea typeface="+mn-ea"/>
              </a:rPr>
              <a:t>啟動電子郵件安全設定</a:t>
            </a:r>
          </a:p>
        </p:txBody>
      </p:sp>
    </p:spTree>
    <p:extLst>
      <p:ext uri="{BB962C8B-B14F-4D97-AF65-F5344CB8AC3E}">
        <p14:creationId xmlns:p14="http://schemas.microsoft.com/office/powerpoint/2010/main" val="2980137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內容版面配置區 2"/>
          <p:cNvSpPr>
            <a:spLocks noGrp="1"/>
          </p:cNvSpPr>
          <p:nvPr>
            <p:ph idx="1"/>
          </p:nvPr>
        </p:nvSpPr>
        <p:spPr>
          <a:xfrm>
            <a:off x="1148808" y="750709"/>
            <a:ext cx="10566942" cy="484630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+mn-ea"/>
                <a:ea typeface="+mn-ea"/>
              </a:rPr>
              <a:t>以</a:t>
            </a:r>
            <a:r>
              <a:rPr lang="en-US" altLang="zh-TW" sz="2100" b="1" dirty="0">
                <a:solidFill>
                  <a:srgbClr val="FF0000"/>
                </a:solidFill>
                <a:highlight>
                  <a:srgbClr val="FFFF00"/>
                </a:highlight>
                <a:latin typeface="+mn-ea"/>
              </a:rPr>
              <a:t>Outlook 2019</a:t>
            </a:r>
            <a:r>
              <a:rPr lang="zh-TW" altLang="en-US" dirty="0">
                <a:latin typeface="+mn-ea"/>
                <a:ea typeface="+mn-ea"/>
              </a:rPr>
              <a:t>為例：再點選</a:t>
            </a:r>
            <a:r>
              <a:rPr lang="zh-TW" altLang="en-US" dirty="0">
                <a:latin typeface="+mn-ea"/>
              </a:rPr>
              <a:t>左下</a:t>
            </a:r>
            <a:r>
              <a:rPr lang="zh-TW" altLang="en-US" dirty="0">
                <a:latin typeface="+mn-ea"/>
                <a:ea typeface="+mn-ea"/>
              </a:rPr>
              <a:t>角「信任中心」→「信任中心設定」→全勾選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8E087F9-1DC3-4A45-92CF-C89436C95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291" y="1241458"/>
            <a:ext cx="9712407" cy="5311741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01522B49-FAA7-4159-8D07-AF157270DA57}"/>
              </a:ext>
            </a:extLst>
          </p:cNvPr>
          <p:cNvSpPr/>
          <p:nvPr/>
        </p:nvSpPr>
        <p:spPr>
          <a:xfrm>
            <a:off x="1747239" y="4779844"/>
            <a:ext cx="529796" cy="1866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9E3B110-8226-4984-9739-6946AA64A82E}"/>
              </a:ext>
            </a:extLst>
          </p:cNvPr>
          <p:cNvSpPr/>
          <p:nvPr/>
        </p:nvSpPr>
        <p:spPr>
          <a:xfrm>
            <a:off x="8739710" y="3334871"/>
            <a:ext cx="1058714" cy="3003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0D0E7A2-1F3F-4592-881A-95A0FF571D16}"/>
              </a:ext>
            </a:extLst>
          </p:cNvPr>
          <p:cNvSpPr/>
          <p:nvPr/>
        </p:nvSpPr>
        <p:spPr>
          <a:xfrm>
            <a:off x="4517333" y="4650683"/>
            <a:ext cx="6643725" cy="18039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標題 1">
            <a:extLst>
              <a:ext uri="{FF2B5EF4-FFF2-40B4-BE49-F238E27FC236}">
                <a16:creationId xmlns:a16="http://schemas.microsoft.com/office/drawing/2014/main" id="{694F8935-78BE-44E6-83F2-3BC5E721DECA}"/>
              </a:ext>
            </a:extLst>
          </p:cNvPr>
          <p:cNvSpPr txBox="1">
            <a:spLocks/>
          </p:cNvSpPr>
          <p:nvPr/>
        </p:nvSpPr>
        <p:spPr>
          <a:xfrm>
            <a:off x="1148808" y="12264"/>
            <a:ext cx="10178322" cy="8284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>
                <a:latin typeface="+mn-ea"/>
                <a:ea typeface="+mn-ea"/>
              </a:rPr>
              <a:t>3.</a:t>
            </a:r>
            <a:r>
              <a:rPr lang="zh-TW" altLang="en-US" b="1" dirty="0">
                <a:latin typeface="+mn-ea"/>
                <a:ea typeface="+mn-ea"/>
              </a:rPr>
              <a:t>啟動電子郵件安全設定</a:t>
            </a:r>
          </a:p>
        </p:txBody>
      </p:sp>
    </p:spTree>
    <p:extLst>
      <p:ext uri="{BB962C8B-B14F-4D97-AF65-F5344CB8AC3E}">
        <p14:creationId xmlns:p14="http://schemas.microsoft.com/office/powerpoint/2010/main" val="27199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745" y="1325388"/>
            <a:ext cx="9418447" cy="536759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319586" y="1354635"/>
            <a:ext cx="471441" cy="3657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1738134" y="2153882"/>
            <a:ext cx="540021" cy="3657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3435154" y="5889812"/>
            <a:ext cx="4068305" cy="23726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F773D04E-8D1E-4D12-BCF8-E0C14C7C6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808" y="12264"/>
            <a:ext cx="10178322" cy="828494"/>
          </a:xfrm>
        </p:spPr>
        <p:txBody>
          <a:bodyPr/>
          <a:lstStyle/>
          <a:p>
            <a:r>
              <a:rPr lang="en-US" altLang="zh-TW" dirty="0">
                <a:latin typeface="+mn-ea"/>
                <a:ea typeface="+mn-ea"/>
              </a:rPr>
              <a:t>3.</a:t>
            </a:r>
            <a:r>
              <a:rPr lang="zh-TW" altLang="en-US" b="1" dirty="0">
                <a:latin typeface="+mn-ea"/>
                <a:ea typeface="+mn-ea"/>
              </a:rPr>
              <a:t>啟動電子郵件安全設定</a:t>
            </a:r>
          </a:p>
        </p:txBody>
      </p:sp>
      <p:sp>
        <p:nvSpPr>
          <p:cNvPr id="10" name="內容版面配置區 2"/>
          <p:cNvSpPr>
            <a:spLocks noGrp="1"/>
          </p:cNvSpPr>
          <p:nvPr>
            <p:ph idx="1"/>
          </p:nvPr>
        </p:nvSpPr>
        <p:spPr>
          <a:xfrm>
            <a:off x="1148808" y="840758"/>
            <a:ext cx="10566942" cy="484630"/>
          </a:xfrm>
        </p:spPr>
        <p:txBody>
          <a:bodyPr>
            <a:normAutofit fontScale="92500"/>
          </a:bodyPr>
          <a:lstStyle/>
          <a:p>
            <a:r>
              <a:rPr lang="zh-TW" altLang="en-US" dirty="0">
                <a:latin typeface="+mn-ea"/>
                <a:ea typeface="+mn-ea"/>
              </a:rPr>
              <a:t>以</a:t>
            </a:r>
            <a:r>
              <a:rPr lang="en-US" altLang="zh-TW" sz="2100" b="1" dirty="0">
                <a:solidFill>
                  <a:srgbClr val="FF0000"/>
                </a:solidFill>
                <a:highlight>
                  <a:srgbClr val="FFFF00"/>
                </a:highlight>
                <a:latin typeface="+mn-ea"/>
              </a:rPr>
              <a:t>G-mail</a:t>
            </a:r>
            <a:r>
              <a:rPr lang="zh-TW" altLang="en-US" dirty="0">
                <a:latin typeface="+mn-ea"/>
                <a:ea typeface="+mn-ea"/>
              </a:rPr>
              <a:t>為例：點選右上角齒輪→一般設定→勾選「顯示不明外部圖片時，必須先詢問我。」</a:t>
            </a:r>
          </a:p>
        </p:txBody>
      </p:sp>
    </p:spTree>
    <p:extLst>
      <p:ext uri="{BB962C8B-B14F-4D97-AF65-F5344CB8AC3E}">
        <p14:creationId xmlns:p14="http://schemas.microsoft.com/office/powerpoint/2010/main" val="2117362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74915"/>
          </a:xfrm>
        </p:spPr>
        <p:txBody>
          <a:bodyPr>
            <a:normAutofit fontScale="90000"/>
          </a:bodyPr>
          <a:lstStyle/>
          <a:p>
            <a:r>
              <a:rPr lang="en-US" altLang="zh-TW" dirty="0">
                <a:solidFill>
                  <a:schemeClr val="tx1"/>
                </a:solidFill>
                <a:latin typeface="+mn-ea"/>
                <a:ea typeface="+mn-ea"/>
              </a:rPr>
              <a:t>4.</a:t>
            </a:r>
            <a:r>
              <a:rPr lang="zh-TW" altLang="en-US" dirty="0">
                <a:solidFill>
                  <a:schemeClr val="tx1"/>
                </a:solidFill>
                <a:latin typeface="+mn-ea"/>
                <a:ea typeface="+mn-ea"/>
              </a:rPr>
              <a:t>嚴禁下載或使用非法軟體與檔案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1678" y="1380227"/>
            <a:ext cx="10178322" cy="514630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TW" altLang="en-US" dirty="0">
                <a:latin typeface="+mn-ea"/>
                <a:ea typeface="+mn-ea"/>
              </a:rPr>
              <a:t>禁止於個人電腦安裝線上遊戲、點對點傳輸（ </a:t>
            </a:r>
            <a:r>
              <a:rPr lang="en-US" altLang="zh-TW" dirty="0">
                <a:latin typeface="+mn-ea"/>
                <a:ea typeface="+mn-ea"/>
              </a:rPr>
              <a:t>Peer to Peer </a:t>
            </a:r>
            <a:r>
              <a:rPr lang="zh-TW" altLang="en-US" dirty="0">
                <a:latin typeface="+mn-ea"/>
                <a:ea typeface="+mn-ea"/>
              </a:rPr>
              <a:t>）軟體（如</a:t>
            </a:r>
            <a:r>
              <a:rPr lang="en-US" altLang="zh-TW" dirty="0">
                <a:latin typeface="+mn-ea"/>
                <a:ea typeface="+mn-ea"/>
              </a:rPr>
              <a:t>BitComet </a:t>
            </a:r>
            <a:r>
              <a:rPr lang="zh-TW" altLang="en-US" dirty="0">
                <a:latin typeface="+mn-ea"/>
                <a:ea typeface="+mn-ea"/>
              </a:rPr>
              <a:t>、迅雷、 </a:t>
            </a:r>
            <a:r>
              <a:rPr lang="en-US" altLang="zh-TW" dirty="0">
                <a:latin typeface="+mn-ea"/>
                <a:ea typeface="+mn-ea"/>
              </a:rPr>
              <a:t>KKBOX </a:t>
            </a:r>
            <a:r>
              <a:rPr lang="zh-TW" altLang="en-US" dirty="0">
                <a:latin typeface="+mn-ea"/>
                <a:ea typeface="+mn-ea"/>
              </a:rPr>
              <a:t>、愛奇藝等等）、挖礦程式，以及跳牆程式、 </a:t>
            </a:r>
            <a:r>
              <a:rPr lang="en-US" altLang="zh-TW" dirty="0">
                <a:latin typeface="+mn-ea"/>
                <a:ea typeface="+mn-ea"/>
              </a:rPr>
              <a:t>VPN</a:t>
            </a:r>
            <a:r>
              <a:rPr lang="zh-TW" altLang="en-US" dirty="0">
                <a:latin typeface="+mn-ea"/>
                <a:ea typeface="+mn-ea"/>
              </a:rPr>
              <a:t>等 </a:t>
            </a:r>
            <a:r>
              <a:rPr lang="en-US" altLang="zh-TW" dirty="0">
                <a:latin typeface="+mn-ea"/>
                <a:ea typeface="+mn-ea"/>
              </a:rPr>
              <a:t>tunnel </a:t>
            </a:r>
            <a:r>
              <a:rPr lang="zh-TW" altLang="en-US" dirty="0">
                <a:latin typeface="+mn-ea"/>
                <a:ea typeface="+mn-ea"/>
              </a:rPr>
              <a:t>相關工具下載或提供分享檔案。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dirty="0">
                <a:latin typeface="+mn-ea"/>
                <a:ea typeface="+mn-ea"/>
              </a:rPr>
              <a:t>禁止下載或安裝來路不明、有違反法令疑慮如版權、智慧財產權等或與業務無關的電腦軟體。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dirty="0">
                <a:latin typeface="+mn-ea"/>
                <a:ea typeface="+mn-ea"/>
              </a:rPr>
              <a:t>禁止於上班時間瀏覽不當之網路如暴力、色情、賭博、駭客、惡意網站、釣魚詐欺、傀儡網站等及非公務用途網站， 各單位主管應加強監督同仁使用網路情形。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dirty="0">
                <a:latin typeface="+mn-ea"/>
                <a:ea typeface="+mn-ea"/>
              </a:rPr>
              <a:t>本府及所屬機關之個人電腦等資通設備，非經授權只能經由單一網卡連接機關內部網路連線上網。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dirty="0">
                <a:latin typeface="+mn-ea"/>
                <a:ea typeface="+mn-ea"/>
              </a:rPr>
              <a:t>本府及所屬機關如須自行申裝專線或無線網路連線上網者，應經機關權責單位同意始得申裝；既有之線路應檢視與確認其必要性，非必要者應立即退租；如確有需要者，單位主管應要求連線之設備必須與機關內部網路實體隔離。</a:t>
            </a:r>
            <a:endParaRPr lang="en-US" altLang="zh-TW" dirty="0">
              <a:latin typeface="+mn-ea"/>
              <a:ea typeface="+mn-ea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dirty="0">
                <a:solidFill>
                  <a:srgbClr val="FF0000"/>
                </a:solidFill>
                <a:latin typeface="+mn-ea"/>
                <a:ea typeface="+mn-ea"/>
              </a:rPr>
              <a:t>教育部已公布禁用</a:t>
            </a:r>
            <a:r>
              <a:rPr lang="en-US" altLang="zh-TW" dirty="0">
                <a:solidFill>
                  <a:srgbClr val="FF0000"/>
                </a:solidFill>
                <a:latin typeface="+mn-ea"/>
                <a:ea typeface="+mn-ea"/>
              </a:rPr>
              <a:t>ZOOM</a:t>
            </a:r>
            <a:r>
              <a:rPr lang="zh-TW" altLang="en-US" dirty="0">
                <a:solidFill>
                  <a:srgbClr val="FF0000"/>
                </a:solidFill>
                <a:latin typeface="+mn-ea"/>
                <a:ea typeface="+mn-ea"/>
              </a:rPr>
              <a:t>！請記得解除安裝！</a:t>
            </a:r>
          </a:p>
          <a:p>
            <a:endParaRPr lang="zh-TW" alt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44882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1678" y="126164"/>
            <a:ext cx="10178322" cy="772045"/>
          </a:xfrm>
        </p:spPr>
        <p:txBody>
          <a:bodyPr>
            <a:normAutofit fontScale="90000"/>
          </a:bodyPr>
          <a:lstStyle/>
          <a:p>
            <a:r>
              <a:rPr lang="en-US" altLang="zh-TW" dirty="0">
                <a:latin typeface="+mn-ea"/>
                <a:ea typeface="+mn-ea"/>
              </a:rPr>
              <a:t>5.</a:t>
            </a:r>
            <a:r>
              <a:rPr lang="zh-TW" altLang="en-US" b="1" dirty="0">
                <a:latin typeface="+mn-ea"/>
                <a:ea typeface="+mn-ea"/>
              </a:rPr>
              <a:t>機敏性資料應有適當之保護措施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251678" y="902970"/>
            <a:ext cx="10178322" cy="1931669"/>
          </a:xfrm>
        </p:spPr>
        <p:txBody>
          <a:bodyPr>
            <a:normAutofit lnSpcReduction="10000"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+mn-ea"/>
                <a:ea typeface="+mn-ea"/>
              </a:rPr>
              <a:t>電腦設備內機敏性檔案，須由檔案擁有者以加密措施保護，如以壓縮軟體 </a:t>
            </a:r>
            <a:r>
              <a:rPr lang="en-US" altLang="zh-TW" dirty="0">
                <a:solidFill>
                  <a:srgbClr val="FF0000"/>
                </a:solidFill>
                <a:latin typeface="+mn-ea"/>
                <a:ea typeface="+mn-ea"/>
              </a:rPr>
              <a:t>7 zip </a:t>
            </a:r>
            <a:r>
              <a:rPr lang="zh-TW" altLang="en-US" dirty="0">
                <a:solidFill>
                  <a:srgbClr val="FF0000"/>
                </a:solidFill>
                <a:latin typeface="+mn-ea"/>
                <a:ea typeface="+mn-ea"/>
              </a:rPr>
              <a:t>等方式執行壓縮加密碼，並限制不得於公務外電腦使用。</a:t>
            </a:r>
            <a:endParaRPr lang="en-US" altLang="zh-TW" dirty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zh-TW" altLang="en-US" dirty="0">
                <a:latin typeface="+mn-ea"/>
                <a:ea typeface="+mn-ea"/>
              </a:rPr>
              <a:t>以</a:t>
            </a:r>
            <a:r>
              <a:rPr lang="en-US" altLang="zh-TW" dirty="0">
                <a:latin typeface="+mn-ea"/>
                <a:ea typeface="+mn-ea"/>
              </a:rPr>
              <a:t>word</a:t>
            </a:r>
            <a:r>
              <a:rPr lang="zh-TW" altLang="en-US" dirty="0">
                <a:latin typeface="+mn-ea"/>
                <a:ea typeface="+mn-ea"/>
              </a:rPr>
              <a:t>為例：點選「檔案」→保護文件→以密碼加密</a:t>
            </a:r>
            <a:endParaRPr lang="en-US" altLang="zh-TW" dirty="0">
              <a:latin typeface="+mn-ea"/>
              <a:ea typeface="+mn-ea"/>
            </a:endParaRPr>
          </a:p>
          <a:p>
            <a:r>
              <a:rPr lang="zh-TW" altLang="en-US" dirty="0">
                <a:latin typeface="+mn-ea"/>
                <a:ea typeface="+mn-ea"/>
              </a:rPr>
              <a:t>以</a:t>
            </a:r>
            <a:r>
              <a:rPr lang="en-US" altLang="zh-TW" dirty="0">
                <a:latin typeface="+mn-ea"/>
                <a:ea typeface="+mn-ea"/>
              </a:rPr>
              <a:t>excel</a:t>
            </a:r>
            <a:r>
              <a:rPr lang="zh-TW" altLang="en-US" dirty="0">
                <a:latin typeface="+mn-ea"/>
                <a:ea typeface="+mn-ea"/>
              </a:rPr>
              <a:t>為例：點選「檔案」→保護活頁簿→以密碼加密</a:t>
            </a:r>
            <a:endParaRPr lang="en-US" altLang="zh-TW" dirty="0">
              <a:latin typeface="+mn-ea"/>
              <a:ea typeface="+mn-ea"/>
            </a:endParaRPr>
          </a:p>
          <a:p>
            <a:r>
              <a:rPr lang="zh-TW" altLang="en-US" dirty="0">
                <a:latin typeface="+mn-ea"/>
                <a:ea typeface="+mn-ea"/>
              </a:rPr>
              <a:t>以</a:t>
            </a:r>
            <a:r>
              <a:rPr lang="en-US" altLang="zh-TW" dirty="0">
                <a:latin typeface="+mn-ea"/>
                <a:ea typeface="+mn-ea"/>
              </a:rPr>
              <a:t>PPT</a:t>
            </a:r>
            <a:r>
              <a:rPr lang="zh-TW" altLang="en-US" dirty="0">
                <a:latin typeface="+mn-ea"/>
                <a:ea typeface="+mn-ea"/>
              </a:rPr>
              <a:t>為例：點選「檔案」→保護簡報→以密碼加密</a:t>
            </a:r>
            <a:endParaRPr lang="en-US" altLang="zh-TW" dirty="0">
              <a:latin typeface="+mn-ea"/>
              <a:ea typeface="+mn-ea"/>
            </a:endParaRPr>
          </a:p>
          <a:p>
            <a:endParaRPr lang="zh-TW" altLang="en-US" dirty="0">
              <a:latin typeface="+mn-ea"/>
              <a:ea typeface="+mn-ea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678" y="2937076"/>
            <a:ext cx="4394820" cy="392092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112" y="2937076"/>
            <a:ext cx="5073519" cy="379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158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+mn-ea"/>
                <a:ea typeface="+mn-ea"/>
              </a:rPr>
              <a:t>6.</a:t>
            </a:r>
            <a:r>
              <a:rPr lang="zh-TW" altLang="en-US" dirty="0">
                <a:latin typeface="+mn-ea"/>
                <a:ea typeface="+mn-ea"/>
              </a:rPr>
              <a:t>螢幕保護程式時間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1677" y="1276709"/>
            <a:ext cx="10501051" cy="4602883"/>
          </a:xfrm>
        </p:spPr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個人桌上型電腦、可攜式電腦應設定於一定時間不使用或離開後，應自動清除螢幕上的資訊並登出或鎖定系統，以避免被未授權之存取。</a:t>
            </a:r>
            <a:endParaRPr lang="en-US" altLang="zh-TW" dirty="0">
              <a:latin typeface="+mn-ea"/>
              <a:ea typeface="+mn-ea"/>
            </a:endParaRPr>
          </a:p>
          <a:p>
            <a:r>
              <a:rPr lang="en-US" altLang="zh-TW" dirty="0">
                <a:latin typeface="+mn-ea"/>
                <a:ea typeface="+mn-ea"/>
              </a:rPr>
              <a:t>Windows</a:t>
            </a:r>
            <a:r>
              <a:rPr lang="zh-TW" altLang="en-US" dirty="0">
                <a:latin typeface="+mn-ea"/>
                <a:ea typeface="+mn-ea"/>
              </a:rPr>
              <a:t>設定→個人化→鎖定螢幕→螢幕保護裝置設定→等候至少「</a:t>
            </a:r>
            <a:r>
              <a:rPr lang="en-US" altLang="zh-TW" dirty="0">
                <a:solidFill>
                  <a:srgbClr val="FF0000"/>
                </a:solidFill>
                <a:latin typeface="+mn-ea"/>
                <a:ea typeface="+mn-ea"/>
              </a:rPr>
              <a:t>15</a:t>
            </a:r>
            <a:r>
              <a:rPr lang="zh-TW" altLang="en-US" dirty="0">
                <a:latin typeface="+mn-ea"/>
                <a:ea typeface="+mn-ea"/>
              </a:rPr>
              <a:t>」分鐘</a:t>
            </a:r>
            <a:r>
              <a:rPr lang="en-US" altLang="zh-TW" dirty="0">
                <a:latin typeface="+mn-ea"/>
                <a:ea typeface="+mn-ea"/>
              </a:rPr>
              <a:t>(</a:t>
            </a:r>
            <a:r>
              <a:rPr lang="zh-TW" altLang="en-US" dirty="0">
                <a:latin typeface="+mn-ea"/>
                <a:ea typeface="+mn-ea"/>
              </a:rPr>
              <a:t>可以更短</a:t>
            </a:r>
            <a:r>
              <a:rPr lang="en-US" altLang="zh-TW" dirty="0">
                <a:latin typeface="+mn-ea"/>
                <a:ea typeface="+mn-ea"/>
              </a:rPr>
              <a:t>)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988" y="2518914"/>
            <a:ext cx="6475241" cy="4282365"/>
          </a:xfrm>
          <a:prstGeom prst="rect">
            <a:avLst/>
          </a:prstGeom>
        </p:spPr>
      </p:pic>
      <p:cxnSp>
        <p:nvCxnSpPr>
          <p:cNvPr id="6" name="直線接點 5"/>
          <p:cNvCxnSpPr/>
          <p:nvPr/>
        </p:nvCxnSpPr>
        <p:spPr>
          <a:xfrm>
            <a:off x="6972300" y="4594860"/>
            <a:ext cx="125730" cy="1485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6972300" y="466009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15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803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FF0000"/>
                </a:solidFill>
                <a:latin typeface="+mn-ea"/>
                <a:ea typeface="+mn-ea"/>
              </a:rPr>
              <a:t>7.</a:t>
            </a:r>
            <a:r>
              <a:rPr lang="zh-TW" altLang="en-US" dirty="0">
                <a:solidFill>
                  <a:srgbClr val="FF0000"/>
                </a:solidFill>
                <a:latin typeface="+mn-ea"/>
                <a:ea typeface="+mn-ea"/>
              </a:rPr>
              <a:t>通行碼規範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1678" y="1380227"/>
            <a:ext cx="10178322" cy="26888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dirty="0">
                <a:latin typeface="+mn-ea"/>
                <a:ea typeface="+mn-ea"/>
              </a:rPr>
              <a:t>通行碼應符合政府組態基準（</a:t>
            </a:r>
            <a:r>
              <a:rPr lang="en-US" altLang="zh-TW" dirty="0">
                <a:latin typeface="+mn-ea"/>
                <a:ea typeface="+mn-ea"/>
              </a:rPr>
              <a:t>GCB</a:t>
            </a:r>
            <a:r>
              <a:rPr lang="zh-TW" altLang="en-US" dirty="0">
                <a:latin typeface="+mn-ea"/>
                <a:ea typeface="+mn-ea"/>
              </a:rPr>
              <a:t>）規範及資通安全責任等級分級辦法之政策，政策如下：</a:t>
            </a:r>
          </a:p>
          <a:p>
            <a:pPr marL="0" indent="0">
              <a:buNone/>
            </a:pPr>
            <a:r>
              <a:rPr lang="en-US" altLang="zh-TW" dirty="0">
                <a:latin typeface="+mn-ea"/>
                <a:ea typeface="+mn-ea"/>
              </a:rPr>
              <a:t>1. </a:t>
            </a:r>
            <a:r>
              <a:rPr lang="zh-TW" altLang="en-US" dirty="0">
                <a:latin typeface="+mn-ea"/>
                <a:ea typeface="+mn-ea"/>
              </a:rPr>
              <a:t>通行碼長度</a:t>
            </a:r>
            <a:r>
              <a:rPr lang="en-US" altLang="zh-TW" dirty="0">
                <a:latin typeface="+mn-ea"/>
                <a:ea typeface="+mn-ea"/>
              </a:rPr>
              <a:t>8</a:t>
            </a:r>
            <a:r>
              <a:rPr lang="zh-TW" altLang="en-US" dirty="0">
                <a:latin typeface="+mn-ea"/>
                <a:ea typeface="+mn-ea"/>
              </a:rPr>
              <a:t>碼以上。</a:t>
            </a:r>
          </a:p>
          <a:p>
            <a:pPr marL="0" indent="0">
              <a:buNone/>
            </a:pPr>
            <a:r>
              <a:rPr lang="en-US" altLang="zh-TW" dirty="0">
                <a:latin typeface="+mn-ea"/>
                <a:ea typeface="+mn-ea"/>
              </a:rPr>
              <a:t>2. </a:t>
            </a:r>
            <a:r>
              <a:rPr lang="zh-TW" altLang="en-US" dirty="0">
                <a:latin typeface="+mn-ea"/>
                <a:ea typeface="+mn-ea"/>
              </a:rPr>
              <a:t>通行碼複雜度應包含英文大寫、小寫、特殊符號或數字三種以上。</a:t>
            </a:r>
            <a:endParaRPr lang="en-US" altLang="zh-TW" dirty="0">
              <a:latin typeface="+mn-ea"/>
              <a:ea typeface="+mn-ea"/>
            </a:endParaRPr>
          </a:p>
          <a:p>
            <a:pPr marL="0" indent="0">
              <a:buNone/>
            </a:pPr>
            <a:r>
              <a:rPr lang="en-US" altLang="zh-TW" dirty="0">
                <a:latin typeface="+mn-ea"/>
                <a:ea typeface="+mn-ea"/>
              </a:rPr>
              <a:t>3. </a:t>
            </a:r>
            <a:r>
              <a:rPr lang="zh-TW" altLang="en-US" dirty="0">
                <a:latin typeface="+mn-ea"/>
                <a:ea typeface="+mn-ea"/>
              </a:rPr>
              <a:t>使用者每</a:t>
            </a:r>
            <a:r>
              <a:rPr lang="en-US" altLang="zh-TW" dirty="0">
                <a:latin typeface="+mn-ea"/>
                <a:ea typeface="+mn-ea"/>
              </a:rPr>
              <a:t>90</a:t>
            </a:r>
            <a:r>
              <a:rPr lang="zh-TW" altLang="en-US" dirty="0">
                <a:latin typeface="+mn-ea"/>
                <a:ea typeface="+mn-ea"/>
              </a:rPr>
              <a:t>天應更換一次通行碼。</a:t>
            </a:r>
          </a:p>
          <a:p>
            <a:pPr marL="0" indent="0">
              <a:buNone/>
            </a:pPr>
            <a:r>
              <a:rPr lang="en-US" altLang="zh-TW" dirty="0">
                <a:latin typeface="+mn-ea"/>
                <a:ea typeface="+mn-ea"/>
              </a:rPr>
              <a:t>4. </a:t>
            </a:r>
            <a:r>
              <a:rPr lang="zh-TW" altLang="en-US" dirty="0">
                <a:latin typeface="+mn-ea"/>
                <a:ea typeface="+mn-ea"/>
              </a:rPr>
              <a:t>使用者通行碼最短需使用</a:t>
            </a:r>
            <a:r>
              <a:rPr lang="en-US" altLang="zh-TW" dirty="0">
                <a:latin typeface="+mn-ea"/>
                <a:ea typeface="+mn-ea"/>
              </a:rPr>
              <a:t>1</a:t>
            </a:r>
            <a:r>
              <a:rPr lang="zh-TW" altLang="en-US" dirty="0">
                <a:latin typeface="+mn-ea"/>
                <a:ea typeface="+mn-ea"/>
              </a:rPr>
              <a:t>天，最長使用期限為</a:t>
            </a:r>
            <a:r>
              <a:rPr lang="en-US" altLang="zh-TW" dirty="0">
                <a:latin typeface="+mn-ea"/>
                <a:ea typeface="+mn-ea"/>
              </a:rPr>
              <a:t>90</a:t>
            </a:r>
            <a:r>
              <a:rPr lang="zh-TW" altLang="en-US" dirty="0">
                <a:latin typeface="+mn-ea"/>
                <a:ea typeface="+mn-ea"/>
              </a:rPr>
              <a:t>天，且通行碼需保留三次歷史紀錄不得相同。</a:t>
            </a:r>
          </a:p>
          <a:p>
            <a:endParaRPr lang="zh-TW" altLang="en-US" dirty="0">
              <a:latin typeface="+mn-ea"/>
              <a:ea typeface="+mn-ea"/>
            </a:endParaRPr>
          </a:p>
          <a:p>
            <a:endParaRPr lang="zh-TW" alt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6213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+mn-ea"/>
                <a:ea typeface="+mn-ea"/>
              </a:rPr>
              <a:t>7.</a:t>
            </a:r>
            <a:r>
              <a:rPr lang="zh-TW" altLang="en-US" dirty="0">
                <a:latin typeface="+mn-ea"/>
                <a:ea typeface="+mn-ea"/>
              </a:rPr>
              <a:t>密碼原則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1678" y="1223011"/>
            <a:ext cx="10178322" cy="4656582"/>
          </a:xfrm>
        </p:spPr>
        <p:txBody>
          <a:bodyPr/>
          <a:lstStyle/>
          <a:p>
            <a:pPr marL="0" indent="0">
              <a:buNone/>
            </a:pPr>
            <a:r>
              <a:rPr lang="en-US" altLang="zh-TW" dirty="0">
                <a:solidFill>
                  <a:srgbClr val="FF0000"/>
                </a:solidFill>
                <a:latin typeface="+mn-ea"/>
                <a:ea typeface="+mn-ea"/>
              </a:rPr>
              <a:t>【Win10】</a:t>
            </a:r>
            <a:r>
              <a:rPr lang="zh-TW" altLang="en-US" dirty="0">
                <a:solidFill>
                  <a:srgbClr val="FF0000"/>
                </a:solidFill>
                <a:latin typeface="+mn-ea"/>
                <a:ea typeface="+mn-ea"/>
              </a:rPr>
              <a:t>：</a:t>
            </a:r>
            <a:endParaRPr lang="en-US" altLang="zh-TW" dirty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zh-TW" altLang="en-US" dirty="0">
                <a:latin typeface="+mn-ea"/>
                <a:ea typeface="+mn-ea"/>
              </a:rPr>
              <a:t>搜尋「本機安全性原則」</a:t>
            </a:r>
            <a:r>
              <a:rPr lang="en-US" altLang="zh-TW" dirty="0">
                <a:latin typeface="+mn-ea"/>
                <a:ea typeface="+mn-ea"/>
              </a:rPr>
              <a:t>(</a:t>
            </a:r>
            <a:r>
              <a:rPr lang="zh-TW" altLang="en-US" dirty="0">
                <a:latin typeface="+mn-ea"/>
                <a:ea typeface="+mn-ea"/>
              </a:rPr>
              <a:t>可參照右圖方法</a:t>
            </a:r>
            <a:r>
              <a:rPr lang="en-US" altLang="zh-TW" dirty="0">
                <a:latin typeface="+mn-ea"/>
                <a:ea typeface="+mn-ea"/>
              </a:rPr>
              <a:t>)</a:t>
            </a:r>
          </a:p>
          <a:p>
            <a:r>
              <a:rPr lang="zh-TW" altLang="en-US" dirty="0">
                <a:latin typeface="+mn-ea"/>
                <a:ea typeface="+mn-ea"/>
              </a:rPr>
              <a:t>本機安全性原則→安全性設定→帳戶原則→密碼原則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1772" y="195001"/>
            <a:ext cx="3686175" cy="186690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3"/>
          <a:srcRect l="768"/>
          <a:stretch/>
        </p:blipFill>
        <p:spPr>
          <a:xfrm>
            <a:off x="1783976" y="2572702"/>
            <a:ext cx="9348925" cy="3942398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8881110" y="4560571"/>
            <a:ext cx="994410" cy="9496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3" name="直線接點 12"/>
          <p:cNvCxnSpPr/>
          <p:nvPr/>
        </p:nvCxnSpPr>
        <p:spPr>
          <a:xfrm>
            <a:off x="8935654" y="4867152"/>
            <a:ext cx="196771" cy="983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9130934" y="474036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8881110" y="4317357"/>
            <a:ext cx="994410" cy="2432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4868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+mn-ea"/>
                <a:ea typeface="+mn-ea"/>
              </a:rPr>
              <a:t>7.</a:t>
            </a:r>
            <a:r>
              <a:rPr lang="zh-TW" altLang="en-US" dirty="0">
                <a:latin typeface="+mn-ea"/>
                <a:ea typeface="+mn-ea"/>
              </a:rPr>
              <a:t>密碼原則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1678" y="1223011"/>
            <a:ext cx="10178322" cy="4656582"/>
          </a:xfrm>
        </p:spPr>
        <p:txBody>
          <a:bodyPr/>
          <a:lstStyle/>
          <a:p>
            <a:pPr marL="0" indent="0">
              <a:buNone/>
            </a:pPr>
            <a:r>
              <a:rPr lang="en-US" altLang="zh-TW" dirty="0">
                <a:solidFill>
                  <a:srgbClr val="FF0000"/>
                </a:solidFill>
                <a:latin typeface="+mn-ea"/>
                <a:ea typeface="+mn-ea"/>
              </a:rPr>
              <a:t>【Win10】</a:t>
            </a:r>
            <a:r>
              <a:rPr lang="zh-TW" altLang="en-US" dirty="0">
                <a:solidFill>
                  <a:srgbClr val="FF0000"/>
                </a:solidFill>
                <a:latin typeface="+mn-ea"/>
                <a:ea typeface="+mn-ea"/>
              </a:rPr>
              <a:t>：</a:t>
            </a:r>
            <a:endParaRPr lang="en-US" altLang="zh-TW" dirty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zh-TW" altLang="en-US" dirty="0">
                <a:latin typeface="+mn-ea"/>
                <a:ea typeface="+mn-ea"/>
              </a:rPr>
              <a:t>        點右鍵→電腦管理</a:t>
            </a:r>
            <a:endParaRPr lang="en-US" altLang="zh-TW" dirty="0">
              <a:latin typeface="+mn-ea"/>
              <a:ea typeface="+mn-ea"/>
            </a:endParaRPr>
          </a:p>
          <a:p>
            <a:r>
              <a:rPr lang="zh-TW" altLang="en-US" dirty="0">
                <a:latin typeface="+mn-ea"/>
                <a:ea typeface="+mn-ea"/>
              </a:rPr>
              <a:t>本機使用者和群組→使用者→找到您的帳號→內容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C07765C-22C4-4EA5-A147-8277D56E0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7866" y="0"/>
            <a:ext cx="2674863" cy="3066306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80B41E0F-1E02-4A07-8A6A-33D4ACC0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468" y="1669729"/>
            <a:ext cx="495300" cy="40957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D8C98BD5-926C-4CF1-872F-0A82EF6742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949" y="3049078"/>
            <a:ext cx="6990531" cy="3800754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1C45AB39-F9B8-41C4-9350-FCAD23BA6310}"/>
              </a:ext>
            </a:extLst>
          </p:cNvPr>
          <p:cNvSpPr txBox="1"/>
          <p:nvPr/>
        </p:nvSpPr>
        <p:spPr>
          <a:xfrm>
            <a:off x="2547580" y="2407320"/>
            <a:ext cx="4924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solidFill>
                  <a:srgbClr val="FF0000"/>
                </a:solidFill>
                <a:latin typeface="+mn-ea"/>
              </a:rPr>
              <a:t>建議使用者帳號</a:t>
            </a:r>
            <a:endParaRPr lang="en-US" altLang="zh-TW" sz="2000" dirty="0">
              <a:solidFill>
                <a:srgbClr val="FF0000"/>
              </a:solidFill>
              <a:latin typeface="+mn-ea"/>
            </a:endParaRPr>
          </a:p>
          <a:p>
            <a:r>
              <a:rPr lang="zh-TW" altLang="en-US" sz="2000" dirty="0">
                <a:solidFill>
                  <a:srgbClr val="FF0000"/>
                </a:solidFill>
                <a:latin typeface="+mn-ea"/>
              </a:rPr>
              <a:t>不要使用</a:t>
            </a:r>
            <a:r>
              <a:rPr lang="en-US" altLang="zh-TW" sz="2000" dirty="0">
                <a:solidFill>
                  <a:srgbClr val="FF0000"/>
                </a:solidFill>
                <a:latin typeface="+mn-ea"/>
              </a:rPr>
              <a:t>user/administrator</a:t>
            </a:r>
            <a:r>
              <a:rPr lang="zh-TW" altLang="en-US" sz="2000" dirty="0">
                <a:solidFill>
                  <a:srgbClr val="FF0000"/>
                </a:solidFill>
                <a:latin typeface="+mn-ea"/>
              </a:rPr>
              <a:t>等已知帳號</a:t>
            </a:r>
          </a:p>
        </p:txBody>
      </p:sp>
    </p:spTree>
    <p:extLst>
      <p:ext uri="{BB962C8B-B14F-4D97-AF65-F5344CB8AC3E}">
        <p14:creationId xmlns:p14="http://schemas.microsoft.com/office/powerpoint/2010/main" val="3102955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+mn-ea"/>
                <a:ea typeface="+mn-ea"/>
              </a:rPr>
              <a:t>7.</a:t>
            </a:r>
            <a:r>
              <a:rPr lang="zh-TW" altLang="en-US" dirty="0">
                <a:latin typeface="+mn-ea"/>
                <a:ea typeface="+mn-ea"/>
              </a:rPr>
              <a:t>密碼原則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1678" y="1128451"/>
            <a:ext cx="10178322" cy="4656582"/>
          </a:xfrm>
        </p:spPr>
        <p:txBody>
          <a:bodyPr/>
          <a:lstStyle/>
          <a:p>
            <a:pPr marL="0" indent="0">
              <a:buNone/>
            </a:pPr>
            <a:r>
              <a:rPr lang="en-US" altLang="zh-TW" dirty="0">
                <a:solidFill>
                  <a:srgbClr val="FF0000"/>
                </a:solidFill>
                <a:latin typeface="+mn-ea"/>
                <a:ea typeface="+mn-ea"/>
              </a:rPr>
              <a:t>【Win10】</a:t>
            </a:r>
            <a:r>
              <a:rPr lang="zh-TW" altLang="en-US" dirty="0">
                <a:solidFill>
                  <a:srgbClr val="FF0000"/>
                </a:solidFill>
                <a:latin typeface="+mn-ea"/>
                <a:ea typeface="+mn-ea"/>
              </a:rPr>
              <a:t>：</a:t>
            </a:r>
            <a:endParaRPr lang="en-US" altLang="zh-TW" dirty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zh-TW" altLang="en-US" dirty="0">
                <a:latin typeface="+mn-ea"/>
                <a:ea typeface="+mn-ea"/>
              </a:rPr>
              <a:t>把「密碼永久有效」的勾勾取消</a:t>
            </a:r>
            <a:endParaRPr lang="en-US" altLang="zh-TW" dirty="0">
              <a:latin typeface="+mn-ea"/>
              <a:ea typeface="+mn-ea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B7190CF3-CE07-411B-A6E6-684A5C487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217" y="381000"/>
            <a:ext cx="5819775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116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+mn-ea"/>
                <a:ea typeface="+mn-ea"/>
              </a:rPr>
              <a:t>8.</a:t>
            </a:r>
            <a:r>
              <a:rPr lang="zh-TW" altLang="en-US" dirty="0">
                <a:latin typeface="+mn-ea"/>
                <a:ea typeface="+mn-ea"/>
              </a:rPr>
              <a:t>教育訓練紀錄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1678" y="1128450"/>
            <a:ext cx="10178322" cy="5577149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ea"/>
              <a:buAutoNum type="ea1ChtPeriod"/>
            </a:pPr>
            <a:r>
              <a:rPr lang="zh-TW" altLang="en-US" sz="3200" dirty="0"/>
              <a:t>依「資通安全責任等級分級辦法」規定之公務機關應辦事項略以，公務機關一般使用者及主管每人每年需接受</a:t>
            </a:r>
            <a:r>
              <a:rPr lang="en-US" altLang="zh-TW" sz="3200" dirty="0"/>
              <a:t>3</a:t>
            </a:r>
            <a:r>
              <a:rPr lang="zh-TW" altLang="en-US" sz="3200" dirty="0"/>
              <a:t>小時以上之資通安全通識教育訓練。</a:t>
            </a:r>
            <a:endParaRPr lang="en-US" altLang="zh-TW" sz="3200" dirty="0"/>
          </a:p>
          <a:p>
            <a:pPr marL="457200" indent="-457200">
              <a:buFont typeface="+mj-ea"/>
              <a:buAutoNum type="ea1ChtPeriod"/>
            </a:pPr>
            <a:r>
              <a:rPr lang="zh-TW" altLang="en-US" sz="3200" dirty="0"/>
              <a:t>本府為協助同仁達到上開規定，已於「</a:t>
            </a:r>
            <a:r>
              <a:rPr lang="en-US" altLang="zh-TW" sz="3200" dirty="0"/>
              <a:t>e</a:t>
            </a:r>
            <a:r>
              <a:rPr lang="zh-TW" altLang="en-US" sz="3200" dirty="0"/>
              <a:t>等公務園</a:t>
            </a:r>
            <a:r>
              <a:rPr lang="en-US" altLang="zh-TW" sz="3200" dirty="0"/>
              <a:t>+</a:t>
            </a:r>
            <a:r>
              <a:rPr lang="zh-TW" altLang="en-US" sz="3200" dirty="0"/>
              <a:t>學習平臺」之「基隆</a:t>
            </a:r>
            <a:r>
              <a:rPr lang="en-US" altLang="zh-TW" sz="3200" dirty="0"/>
              <a:t>e</a:t>
            </a:r>
            <a:r>
              <a:rPr lang="zh-TW" altLang="en-US" sz="3200" dirty="0"/>
              <a:t>學堂」（</a:t>
            </a:r>
            <a:r>
              <a:rPr lang="en-US" altLang="zh-TW" sz="3200" dirty="0">
                <a:hlinkClick r:id="rId2"/>
              </a:rPr>
              <a:t>https://klcg.elearn.hrd.gov.tw</a:t>
            </a:r>
            <a:r>
              <a:rPr lang="zh-TW" altLang="en-US" sz="3200" dirty="0"/>
              <a:t>）基隆市政府</a:t>
            </a:r>
            <a:r>
              <a:rPr lang="en-US" altLang="zh-TW" sz="3200" dirty="0"/>
              <a:t>113</a:t>
            </a:r>
            <a:r>
              <a:rPr lang="zh-TW" altLang="en-US" sz="3200" dirty="0"/>
              <a:t>年度</a:t>
            </a:r>
            <a:r>
              <a:rPr lang="en-US" altLang="zh-TW" sz="3200" dirty="0"/>
              <a:t>【</a:t>
            </a:r>
            <a:r>
              <a:rPr lang="zh-TW" altLang="en-US" sz="3200" dirty="0"/>
              <a:t>必修</a:t>
            </a:r>
            <a:r>
              <a:rPr lang="en-US" altLang="zh-TW" sz="3200" dirty="0"/>
              <a:t>】</a:t>
            </a:r>
            <a:r>
              <a:rPr lang="zh-TW" altLang="en-US" sz="3200" dirty="0"/>
              <a:t>數位組裝課程納入</a:t>
            </a:r>
            <a:r>
              <a:rPr lang="en-US" altLang="zh-TW" sz="3200" dirty="0"/>
              <a:t>3</a:t>
            </a:r>
            <a:r>
              <a:rPr lang="zh-TW" altLang="en-US" sz="3200" dirty="0"/>
              <a:t>小時資安相關課程，已完成並列印學習認證佐證資料。</a:t>
            </a:r>
            <a:endParaRPr lang="en-US" altLang="zh-TW" sz="3200" dirty="0"/>
          </a:p>
          <a:p>
            <a:pPr marL="457200" indent="-457200">
              <a:buFont typeface="+mj-ea"/>
              <a:buAutoNum type="ea1ChtPeriod"/>
            </a:pPr>
            <a:r>
              <a:rPr lang="zh-TW" altLang="en-US" sz="3200" dirty="0"/>
              <a:t>本府於本年度</a:t>
            </a:r>
            <a:r>
              <a:rPr lang="en-US" altLang="zh-TW" sz="3200" dirty="0"/>
              <a:t>10</a:t>
            </a:r>
            <a:r>
              <a:rPr lang="zh-TW" altLang="en-US" sz="3200" dirty="0"/>
              <a:t>月</a:t>
            </a:r>
            <a:r>
              <a:rPr lang="en-US" altLang="zh-TW" sz="3200" dirty="0"/>
              <a:t>23</a:t>
            </a:r>
            <a:r>
              <a:rPr lang="zh-TW" altLang="en-US" sz="3200" dirty="0"/>
              <a:t>日及</a:t>
            </a:r>
            <a:r>
              <a:rPr lang="en-US" altLang="zh-TW" sz="3200" dirty="0"/>
              <a:t>11</a:t>
            </a:r>
            <a:r>
              <a:rPr lang="zh-TW" altLang="en-US" sz="3200" dirty="0"/>
              <a:t>月</a:t>
            </a:r>
            <a:r>
              <a:rPr lang="en-US" altLang="zh-TW" sz="3200" dirty="0"/>
              <a:t>1</a:t>
            </a:r>
            <a:r>
              <a:rPr lang="zh-TW" altLang="en-US" sz="3200" dirty="0"/>
              <a:t>日辦理資通安全通識教育訓練實體課程之參與佐證。</a:t>
            </a:r>
            <a:endParaRPr lang="en-US" altLang="zh-TW" sz="3200" dirty="0"/>
          </a:p>
        </p:txBody>
      </p:sp>
    </p:spTree>
    <p:extLst>
      <p:ext uri="{BB962C8B-B14F-4D97-AF65-F5344CB8AC3E}">
        <p14:creationId xmlns:p14="http://schemas.microsoft.com/office/powerpoint/2010/main" val="3174019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+mn-ea"/>
                <a:ea typeface="+mn-ea"/>
              </a:rPr>
              <a:t>9.</a:t>
            </a:r>
            <a:r>
              <a:rPr lang="zh-TW" altLang="en-US" dirty="0">
                <a:latin typeface="+mn-ea"/>
                <a:ea typeface="+mn-ea"/>
              </a:rPr>
              <a:t>其他注意事項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1678" y="1128451"/>
            <a:ext cx="10178322" cy="5347164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ea"/>
              <a:buAutoNum type="ea1ChtPeriod"/>
            </a:pPr>
            <a:r>
              <a:rPr lang="zh-TW" altLang="en-US" sz="3200" dirty="0">
                <a:solidFill>
                  <a:srgbClr val="FF0000"/>
                </a:solidFill>
              </a:rPr>
              <a:t>密碼不可外洩，請不要張貼在桌上或螢幕上。</a:t>
            </a:r>
            <a:endParaRPr lang="en-US" altLang="zh-TW" sz="3200" dirty="0">
              <a:solidFill>
                <a:srgbClr val="FF0000"/>
              </a:solidFill>
            </a:endParaRPr>
          </a:p>
          <a:p>
            <a:pPr marL="457200" indent="-457200">
              <a:buFont typeface="+mj-ea"/>
              <a:buAutoNum type="ea1ChtPeriod"/>
            </a:pPr>
            <a:r>
              <a:rPr lang="zh-TW" altLang="en-US" sz="3200" dirty="0"/>
              <a:t>機敏資料不要亂放</a:t>
            </a:r>
            <a:r>
              <a:rPr lang="en-US" altLang="zh-TW" sz="3200" dirty="0"/>
              <a:t>(</a:t>
            </a:r>
            <a:r>
              <a:rPr lang="zh-TW" altLang="en-US" sz="3200" dirty="0">
                <a:solidFill>
                  <a:srgbClr val="FF0000"/>
                </a:solidFill>
              </a:rPr>
              <a:t>要加密</a:t>
            </a:r>
            <a:r>
              <a:rPr lang="en-US" altLang="zh-TW" sz="3200" dirty="0"/>
              <a:t>)</a:t>
            </a:r>
            <a:r>
              <a:rPr lang="zh-TW" altLang="en-US" sz="3200" dirty="0"/>
              <a:t>。</a:t>
            </a:r>
            <a:endParaRPr lang="en-US" altLang="zh-TW" sz="3200" dirty="0"/>
          </a:p>
          <a:p>
            <a:pPr marL="457200" indent="-457200">
              <a:buFont typeface="+mj-ea"/>
              <a:buAutoNum type="ea1ChtPeriod"/>
            </a:pPr>
            <a:r>
              <a:rPr lang="zh-TW" altLang="en-US" sz="3200" dirty="0"/>
              <a:t>電腦不要亂下載奇怪的程式。</a:t>
            </a:r>
            <a:endParaRPr lang="en-US" altLang="zh-TW" sz="3200" dirty="0"/>
          </a:p>
          <a:p>
            <a:pPr marL="457200" indent="-457200">
              <a:buFont typeface="+mj-ea"/>
              <a:buAutoNum type="ea1ChtPeriod"/>
            </a:pPr>
            <a:r>
              <a:rPr lang="zh-TW" altLang="en-US" sz="3200" dirty="0"/>
              <a:t>啟動電子郵件安全設定 </a:t>
            </a:r>
            <a:r>
              <a:rPr lang="en-US" altLang="zh-TW" sz="3200" dirty="0">
                <a:solidFill>
                  <a:srgbClr val="FF0000"/>
                </a:solidFill>
              </a:rPr>
              <a:t>(</a:t>
            </a:r>
            <a:r>
              <a:rPr lang="zh-TW" altLang="en-US" sz="3200" dirty="0">
                <a:solidFill>
                  <a:srgbClr val="FF0000"/>
                </a:solidFill>
              </a:rPr>
              <a:t>關閉郵件預覽功能，使用文字模式瀏覽</a:t>
            </a:r>
            <a:r>
              <a:rPr lang="en-US" altLang="zh-TW" sz="3200" dirty="0">
                <a:solidFill>
                  <a:srgbClr val="FF0000"/>
                </a:solidFill>
              </a:rPr>
              <a:t>)</a:t>
            </a:r>
          </a:p>
          <a:p>
            <a:pPr marL="457200" indent="-457200">
              <a:buFont typeface="+mj-ea"/>
              <a:buAutoNum type="ea1ChtPeriod"/>
            </a:pPr>
            <a:r>
              <a:rPr lang="zh-TW" altLang="en-US" sz="3200" dirty="0"/>
              <a:t>電腦登入設定跟密碼要確實。</a:t>
            </a:r>
            <a:endParaRPr lang="en-US" altLang="zh-TW" sz="3200" dirty="0"/>
          </a:p>
          <a:p>
            <a:pPr marL="457200" indent="-457200">
              <a:buFont typeface="+mj-ea"/>
              <a:buAutoNum type="ea1ChtPeriod"/>
            </a:pPr>
            <a:r>
              <a:rPr lang="zh-TW" altLang="en-US" sz="3200" dirty="0"/>
              <a:t>電腦版本更新。</a:t>
            </a:r>
            <a:endParaRPr lang="en-US" altLang="zh-TW" sz="3200" dirty="0"/>
          </a:p>
          <a:p>
            <a:pPr marL="457200" indent="-457200">
              <a:buFont typeface="+mj-ea"/>
              <a:buAutoNum type="ea1ChtPeriod"/>
            </a:pPr>
            <a:r>
              <a:rPr lang="zh-TW" altLang="en-US" sz="3200" dirty="0"/>
              <a:t>防毒軟體更新。</a:t>
            </a:r>
            <a:endParaRPr lang="en-US" altLang="zh-TW" sz="3200" dirty="0"/>
          </a:p>
          <a:p>
            <a:pPr marL="457200" indent="-457200">
              <a:buFont typeface="+mj-ea"/>
              <a:buAutoNum type="ea1ChtPeriod"/>
            </a:pPr>
            <a:r>
              <a:rPr lang="zh-TW" altLang="en-US" sz="3200" dirty="0">
                <a:solidFill>
                  <a:srgbClr val="FF0000"/>
                </a:solidFill>
              </a:rPr>
              <a:t>各同仁皆須完成資安</a:t>
            </a:r>
            <a:r>
              <a:rPr lang="en-US" altLang="zh-TW" sz="3200" dirty="0">
                <a:solidFill>
                  <a:srgbClr val="FF0000"/>
                </a:solidFill>
              </a:rPr>
              <a:t>3</a:t>
            </a:r>
            <a:r>
              <a:rPr lang="zh-TW" altLang="en-US" sz="3200" dirty="0">
                <a:solidFill>
                  <a:srgbClr val="FF0000"/>
                </a:solidFill>
              </a:rPr>
              <a:t>小時教育訓練，請盡速完成。</a:t>
            </a:r>
            <a:endParaRPr lang="en-US" altLang="zh-TW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399798"/>
      </p:ext>
    </p:extLst>
  </p:cSld>
  <p:clrMapOvr>
    <a:masterClrMapping/>
  </p:clrMapOvr>
</p:sld>
</file>

<file path=ppt/theme/theme1.xml><?xml version="1.0" encoding="utf-8"?>
<a:theme xmlns:a="http://schemas.openxmlformats.org/drawingml/2006/main" name="徽章">
  <a:themeElements>
    <a:clrScheme name="徽章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徽章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徽章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徽章</Template>
  <TotalTime>278</TotalTime>
  <Words>1186</Words>
  <Application>Microsoft Office PowerPoint</Application>
  <PresentationFormat>寬螢幕</PresentationFormat>
  <Paragraphs>79</Paragraphs>
  <Slides>17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3" baseType="lpstr">
      <vt:lpstr>微軟正黑體</vt:lpstr>
      <vt:lpstr>新細明體</vt:lpstr>
      <vt:lpstr>Arial</vt:lpstr>
      <vt:lpstr>Gill Sans MT</vt:lpstr>
      <vt:lpstr>Impact</vt:lpstr>
      <vt:lpstr>徽章</vt:lpstr>
      <vt:lpstr>資安實地稽核前需對 所有個人電腦進行設定</vt:lpstr>
      <vt:lpstr>個人電腦查核表</vt:lpstr>
      <vt:lpstr>1.Windows update</vt:lpstr>
      <vt:lpstr>2.Windows Defender</vt:lpstr>
      <vt:lpstr>3.啟動電子郵件安全設定</vt:lpstr>
      <vt:lpstr>PowerPoint 簡報</vt:lpstr>
      <vt:lpstr>PowerPoint 簡報</vt:lpstr>
      <vt:lpstr>3.啟動電子郵件安全設定</vt:lpstr>
      <vt:lpstr>4.嚴禁下載或使用非法軟體與檔案</vt:lpstr>
      <vt:lpstr>5.機敏性資料應有適當之保護措施</vt:lpstr>
      <vt:lpstr>6.螢幕保護程式時間</vt:lpstr>
      <vt:lpstr>7.通行碼規範</vt:lpstr>
      <vt:lpstr>7.密碼原則</vt:lpstr>
      <vt:lpstr>7.密碼原則</vt:lpstr>
      <vt:lpstr>7.密碼原則</vt:lpstr>
      <vt:lpstr>8.教育訓練紀錄</vt:lpstr>
      <vt:lpstr>9.其他注意事項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稽核前需對各電腦設定</dc:title>
  <dc:creator>KL center</dc:creator>
  <cp:lastModifiedBy>林惠君</cp:lastModifiedBy>
  <cp:revision>48</cp:revision>
  <dcterms:created xsi:type="dcterms:W3CDTF">2019-09-02T05:03:36Z</dcterms:created>
  <dcterms:modified xsi:type="dcterms:W3CDTF">2024-10-25T07:27:16Z</dcterms:modified>
</cp:coreProperties>
</file>